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1"/>
  </p:notesMasterIdLst>
  <p:sldIdLst>
    <p:sldId id="256" r:id="rId2"/>
    <p:sldId id="257" r:id="rId3"/>
    <p:sldId id="265" r:id="rId4"/>
    <p:sldId id="258" r:id="rId5"/>
    <p:sldId id="266" r:id="rId6"/>
    <p:sldId id="259" r:id="rId7"/>
    <p:sldId id="267" r:id="rId8"/>
    <p:sldId id="260" r:id="rId9"/>
    <p:sldId id="268" r:id="rId10"/>
    <p:sldId id="269" r:id="rId11"/>
    <p:sldId id="261" r:id="rId12"/>
    <p:sldId id="270" r:id="rId13"/>
    <p:sldId id="271" r:id="rId14"/>
    <p:sldId id="272" r:id="rId15"/>
    <p:sldId id="273" r:id="rId16"/>
    <p:sldId id="274" r:id="rId17"/>
    <p:sldId id="276" r:id="rId18"/>
    <p:sldId id="275" r:id="rId19"/>
    <p:sldId id="277" r:id="rId20"/>
    <p:sldId id="278" r:id="rId21"/>
    <p:sldId id="279" r:id="rId22"/>
    <p:sldId id="280" r:id="rId23"/>
    <p:sldId id="263" r:id="rId24"/>
    <p:sldId id="284" r:id="rId25"/>
    <p:sldId id="281" r:id="rId26"/>
    <p:sldId id="282" r:id="rId27"/>
    <p:sldId id="283" r:id="rId28"/>
    <p:sldId id="285" r:id="rId29"/>
    <p:sldId id="26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EEB01-F798-4216-BBBB-A7F2C3073B51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9CA5E-472A-4C08-BFC2-D8CA06A29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4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7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2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1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15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63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9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0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87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0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0E1DC-6BDD-3917-2B7F-77A3016F4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332D03-10A8-EDF3-F4FE-961E0A54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9408D-C12E-9D70-9C6E-55CD9BE8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1A2F-B1FB-4806-B9E1-CC1D05CD6D63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3BB48C-6B59-FBCF-6CD8-EBEFAD99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E2820-5507-4ABB-DB66-1421774E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2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A4A0C-66AF-633E-43A8-EC7EBCBC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C70E1D-D232-F7BA-7EC4-27C338164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4938B-4BE7-D7E4-269B-224A6EDC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F18-83CC-4338-A5C8-E94223611801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15530-0D7C-1AFF-56DF-AAA750B5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8223B-2983-E0BE-86A3-C271D7CE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5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049237-9008-0D60-FC6C-03AC0EBBC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5637D7-4A8F-D5F3-8FB8-B09D7BD0C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22BC0-E8A4-D591-0A1C-FC24ADD7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1D73-703F-4B71-BBA0-2B390293BE96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D42C-7BD1-A1FE-8865-3C81E811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9BE2A-45E8-8F8A-9535-A26A7BEF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02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93340-7D3D-715C-EF90-1F9E673C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3178A-072A-ED6F-BEA2-EFDEDDEF7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0275B-2492-5729-1331-675770FF4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F30DD-A6CE-4AAA-8932-3DACE8DFDBFC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09FDE-D8BA-4C1B-8A75-F252BB5A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F3432-FBF4-2684-B0B5-18F37E2C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207CD-F6CE-5DDE-E13B-2987C480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E81F1-E861-E621-6247-6164685E1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0A32D-C27D-21AE-AABF-3D9F5B70E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CAADE-A5B0-4C6D-A89C-9C5596596C10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F794C-13DE-7DC9-08FD-736109CD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ADBE2-C3B5-5BAC-C02C-26F89DE2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B86EA-91D0-BE33-3A34-E4A2B273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E2243F-1AD2-8B02-4055-62634B414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6AC34D-F334-B962-533B-D54815D87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2961DE-6C6D-1436-F630-C6FB4DEF3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0B4F-4B91-436C-9AE9-E4965EDB8EE9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BF3DF-65E6-41FC-7582-87215E34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0E05B-EBA5-83AD-2F9C-F5487F83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7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752A1-F3BE-6AD6-DDBA-887C3232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3277D-EB93-1A58-F331-A4838C436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33ADF5-4B1D-6A1E-F78C-CCE94E586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84858F-180D-1836-9FFB-F8C223A9A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CBEE97-C5E1-30D1-1BF7-4ED94D5D8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EC1023-ED05-BFD1-6321-E55DD635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DA4CE-4B8E-4436-9395-A8F59CEC84B5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A77AD3-3510-C688-2716-F1111851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8AD006-986F-85AB-673C-BDE653E4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8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2B045-758F-362F-D812-0D0E3407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339F1D-59CC-02BE-F86D-7FD311DA6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2F24-278C-464D-93C5-5F9A93D8740C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73E09A-A433-2E0A-6CA8-9AA967D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2E3A41-3D81-2A25-19B6-ACAB4F4F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6D5BEC-2AC6-9894-BF5F-12739BBD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BED9A-0549-49ED-8315-93086AF2FABB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865B32-91D5-F040-1487-99B80289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C16E27-D27C-0C7B-7C0B-ECA98195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5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31BBD-DB18-52A4-4790-600CCE57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57ADCB-F080-A40C-3407-CDC34B19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9DB228-C208-5710-2F26-0B4509EBB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823950-6B17-4DF0-29DE-A175AB5B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791C6-30CC-41C8-AFD6-D714C7A5F64C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3528AF-5159-9C53-64D1-3BAADA70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B3D70-7D1D-7EBA-1DA7-B757321A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3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B6D32-0991-1792-2256-640298F9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55320-2326-A4E0-EFB8-98790A572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42FDDB-2A72-F627-83E1-C9ADFD60E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17BC8-5774-0AF0-98AE-0945FBAF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8B1B-CA64-40AF-B44A-FF0C486410DD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5D4CD-AD1C-A46E-AB95-CA20903E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527709-2DDC-3D46-9C9A-31AB7993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8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F84ACC-2A5C-D23E-8297-064C5C46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0FC11-0E2E-07DA-287A-87BB3D4BC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F1ABA-BD3D-D209-624B-603D6BA50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A83E41-4D80-4B3A-9972-A4C0AE42BFEF}" type="datetime1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8C71B-5F58-BC3D-0782-440189149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EF7CF-0785-E2C7-7785-01F2893BC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3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516300"/>
            <a:ext cx="10058400" cy="4121592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600" b="1">
                <a:solidFill>
                  <a:schemeClr val="bg1"/>
                </a:solidFill>
                <a:latin typeface="+mj-ea"/>
              </a:rPr>
              <a:t>IoT </a:t>
            </a:r>
            <a:r>
              <a:rPr lang="ko-KR" altLang="en-US" sz="6600" b="1">
                <a:solidFill>
                  <a:schemeClr val="bg1"/>
                </a:solidFill>
                <a:latin typeface="+mj-ea"/>
              </a:rPr>
              <a:t>시스템 기초</a:t>
            </a:r>
            <a:br>
              <a:rPr lang="en-US" altLang="ko-KR" b="1">
                <a:solidFill>
                  <a:schemeClr val="bg1"/>
                </a:solidFill>
                <a:latin typeface="+mj-ea"/>
              </a:rPr>
            </a:br>
            <a:br>
              <a:rPr lang="en-US" altLang="ko-KR" b="1">
                <a:solidFill>
                  <a:schemeClr val="bg1"/>
                </a:solidFill>
              </a:rPr>
            </a:b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CE320-6AC3-BCCD-D74B-11CD0F9C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2875" y="5169240"/>
            <a:ext cx="9144000" cy="1655762"/>
          </a:xfrm>
          <a:ln w="19050">
            <a:noFill/>
          </a:ln>
        </p:spPr>
        <p:txBody>
          <a:bodyPr/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				6</a:t>
            </a:r>
            <a:r>
              <a:rPr lang="ko-KR" altLang="en-US">
                <a:solidFill>
                  <a:schemeClr val="bg1"/>
                </a:solidFill>
              </a:rPr>
              <a:t>조</a:t>
            </a:r>
            <a:r>
              <a:rPr lang="en-US" altLang="ko-KR">
                <a:solidFill>
                  <a:schemeClr val="bg1"/>
                </a:solidFill>
              </a:rPr>
              <a:t> : </a:t>
            </a:r>
            <a:r>
              <a:rPr lang="ko-KR" altLang="en-US">
                <a:solidFill>
                  <a:schemeClr val="bg1"/>
                </a:solidFill>
              </a:rPr>
              <a:t>김주혁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윤 건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린보하오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075A7-3909-AE39-9CFD-BE70685913A6}"/>
              </a:ext>
            </a:extLst>
          </p:cNvPr>
          <p:cNvSpPr txBox="1"/>
          <p:nvPr/>
        </p:nvSpPr>
        <p:spPr>
          <a:xfrm>
            <a:off x="4483006" y="3323814"/>
            <a:ext cx="696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IoT</a:t>
            </a:r>
            <a:r>
              <a:rPr lang="ko-KR" altLang="en-US" sz="3200">
                <a:solidFill>
                  <a:schemeClr val="bg1"/>
                </a:solidFill>
              </a:rPr>
              <a:t> 레이싱 트렉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5BC244-7516-4D1A-C144-994D82AA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0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9321" y="1701450"/>
            <a:ext cx="10058400" cy="4121592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600" b="1">
                <a:solidFill>
                  <a:schemeClr val="bg1"/>
                </a:solidFill>
                <a:latin typeface="+mj-ea"/>
              </a:rPr>
              <a:t>03. </a:t>
            </a:r>
            <a:r>
              <a:rPr lang="ko-KR" altLang="en-US" sz="6600" b="1">
                <a:solidFill>
                  <a:schemeClr val="bg1"/>
                </a:solidFill>
                <a:latin typeface="+mj-ea"/>
              </a:rPr>
              <a:t>시스템 구성도</a:t>
            </a:r>
            <a:br>
              <a:rPr lang="en-US" altLang="ko-KR" b="1">
                <a:solidFill>
                  <a:schemeClr val="bg1"/>
                </a:solidFill>
                <a:latin typeface="+mj-ea"/>
              </a:rPr>
            </a:br>
            <a:br>
              <a:rPr lang="en-US" altLang="ko-KR" b="1">
                <a:solidFill>
                  <a:schemeClr val="bg1"/>
                </a:solidFill>
              </a:rPr>
            </a:b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075A7-3909-AE39-9CFD-BE70685913A6}"/>
              </a:ext>
            </a:extLst>
          </p:cNvPr>
          <p:cNvSpPr txBox="1"/>
          <p:nvPr/>
        </p:nvSpPr>
        <p:spPr>
          <a:xfrm>
            <a:off x="2671455" y="3429000"/>
            <a:ext cx="6962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-</a:t>
            </a:r>
            <a:r>
              <a:rPr lang="ko-KR" altLang="en-US" sz="3200">
                <a:solidFill>
                  <a:schemeClr val="bg1"/>
                </a:solidFill>
              </a:rPr>
              <a:t> 하드웨어</a:t>
            </a:r>
            <a:endParaRPr lang="en-US" altLang="ko-KR" sz="3200">
              <a:solidFill>
                <a:schemeClr val="bg1"/>
              </a:solidFill>
            </a:endParaRPr>
          </a:p>
          <a:p>
            <a:r>
              <a:rPr lang="en-US" altLang="ko-KR" sz="3200">
                <a:solidFill>
                  <a:schemeClr val="bg1"/>
                </a:solidFill>
              </a:rPr>
              <a:t>- </a:t>
            </a:r>
            <a:r>
              <a:rPr lang="ko-KR" altLang="en-US" sz="3200">
                <a:solidFill>
                  <a:schemeClr val="bg1"/>
                </a:solidFill>
              </a:rPr>
              <a:t>코드</a:t>
            </a:r>
            <a:endParaRPr lang="en-US" altLang="ko-KR" sz="320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5BC244-7516-4D1A-C144-994D82AA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3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9815B-A92B-5D29-E5BF-18EE50BF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시스템 구성도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- HW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741172-2418-D732-3CEA-79FC4EA2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5DF3B8-11B2-AAE4-F816-9213913C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02" y="1760013"/>
            <a:ext cx="3871609" cy="459633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36F4FFD-6AD7-BD1C-5561-129900F8D6E5}"/>
              </a:ext>
            </a:extLst>
          </p:cNvPr>
          <p:cNvSpPr txBox="1">
            <a:spLocks/>
          </p:cNvSpPr>
          <p:nvPr/>
        </p:nvSpPr>
        <p:spPr>
          <a:xfrm>
            <a:off x="5411037" y="1806050"/>
            <a:ext cx="5725946" cy="473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lang="ko-KR" altLang="en-US" sz="1800" b="1">
                <a:solidFill>
                  <a:schemeClr val="accent1">
                    <a:lumMod val="75000"/>
                  </a:schemeClr>
                </a:solidFill>
              </a:rPr>
              <a:t>부품별 기능</a:t>
            </a:r>
            <a:endParaRPr lang="en-US" altLang="ko-KR" sz="1800" b="1" ker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서보모터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차단기의 기능을 하고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출발 신호를 시각적으로 표현한다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부저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출발음을 출력하여 출발 신호를 청각적으로 표현한다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초음파 센서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장난감 자동차의 도착 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or </a:t>
            </a:r>
            <a:r>
              <a:rPr lang="ko-KR" altLang="en-US" sz="14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통과를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감지한다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ker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- LED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특정 구간을 통과하면 초음파 센서가 감지하고 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발광한다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en-US" altLang="ko-KR" sz="1400" ker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indent="0" algn="just" fontAlgn="base">
              <a:lnSpc>
                <a:spcPct val="160000"/>
              </a:lnSpc>
              <a:spcBef>
                <a:spcPts val="0"/>
              </a:spcBef>
              <a:buNone/>
            </a:pPr>
            <a:endParaRPr lang="ko-KR" altLang="en-US" sz="14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- LCD display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r>
              <a:rPr lang="ko-KR" altLang="en-US" sz="14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자동차가 트랙을 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 바퀴 돈 시간을 출력한다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9461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9815B-A92B-5D29-E5BF-18EE50BF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코드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아두이노 보드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1(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레이스 제어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741172-2418-D732-3CEA-79FC4EA2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FD191B-9083-FEE9-7F82-3C9A224D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52" y="2263351"/>
            <a:ext cx="4702610" cy="4043303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2972A8F-3CF3-B525-785E-542C0BB94BB0}"/>
              </a:ext>
            </a:extLst>
          </p:cNvPr>
          <p:cNvSpPr txBox="1">
            <a:spLocks/>
          </p:cNvSpPr>
          <p:nvPr/>
        </p:nvSpPr>
        <p:spPr>
          <a:xfrm>
            <a:off x="939248" y="1690688"/>
            <a:ext cx="10313504" cy="192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(1) 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선언부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헤더 파일 및 전역 변수 설정                                           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(2) 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초기화</a:t>
            </a:r>
            <a:r>
              <a:rPr lang="en-US" altLang="ko-KR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- 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setup()</a:t>
            </a:r>
            <a:endParaRPr lang="ko-KR" altLang="en-US" sz="16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EF3C3A-169B-A8AE-C3CB-4FA61BFC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75" y="2263351"/>
            <a:ext cx="3553253" cy="37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6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9815B-A92B-5D29-E5BF-18EE50BF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코드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아두이노 보드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1(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레이스 제어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741172-2418-D732-3CEA-79FC4EA2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186E1-24DA-84D5-0CE0-4BEB222705F0}"/>
              </a:ext>
            </a:extLst>
          </p:cNvPr>
          <p:cNvSpPr txBox="1">
            <a:spLocks/>
          </p:cNvSpPr>
          <p:nvPr/>
        </p:nvSpPr>
        <p:spPr>
          <a:xfrm>
            <a:off x="939248" y="1503026"/>
            <a:ext cx="10313504" cy="6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(3) </a:t>
            </a:r>
            <a:r>
              <a:rPr lang="ko-KR" altLang="en-US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구현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</a:t>
            </a:r>
            <a:r>
              <a:rPr lang="en-US" altLang="ko-KR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- loop()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           </a:t>
            </a:r>
            <a:endParaRPr lang="ko-KR" altLang="en-US" sz="16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1788F5-8167-EE19-36C2-DC41B95E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48" y="2059021"/>
            <a:ext cx="3885671" cy="4232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6AAF57-006B-8A06-DAD5-DB31E2A5F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29" y="2069294"/>
            <a:ext cx="3885671" cy="43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9815B-A92B-5D29-E5BF-18EE50BF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코드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아두이노 보드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1(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레이스 제어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741172-2418-D732-3CEA-79FC4EA2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7F8F7-F7E0-404D-A4F0-7018F0FFE6F3}"/>
              </a:ext>
            </a:extLst>
          </p:cNvPr>
          <p:cNvSpPr txBox="1">
            <a:spLocks/>
          </p:cNvSpPr>
          <p:nvPr/>
        </p:nvSpPr>
        <p:spPr>
          <a:xfrm>
            <a:off x="939248" y="1503026"/>
            <a:ext cx="10313504" cy="6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(4) </a:t>
            </a:r>
            <a:r>
              <a:rPr lang="en-US" altLang="ko-KR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checkFinishLine():</a:t>
            </a:r>
            <a:r>
              <a:rPr lang="ko-KR" altLang="en-US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초음파 센서가 감지한 거리가 </a:t>
            </a:r>
            <a:r>
              <a:rPr lang="en-US" altLang="ko-KR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5cm </a:t>
            </a:r>
            <a:r>
              <a:rPr lang="ko-KR" altLang="en-US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이내면 도착</a:t>
            </a:r>
            <a:endParaRPr lang="ko-KR" altLang="en-US" sz="16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E7BBE-0990-7515-ADC0-862A1059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48" y="2159540"/>
            <a:ext cx="58483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9815B-A92B-5D29-E5BF-18EE50BF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코드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아두이노 보드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2(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구간 감지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741172-2418-D732-3CEA-79FC4EA2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5C48FC5-6407-A451-E26B-BAB07F9DAFA4}"/>
              </a:ext>
            </a:extLst>
          </p:cNvPr>
          <p:cNvSpPr txBox="1">
            <a:spLocks/>
          </p:cNvSpPr>
          <p:nvPr/>
        </p:nvSpPr>
        <p:spPr>
          <a:xfrm>
            <a:off x="939248" y="1503026"/>
            <a:ext cx="10313504" cy="192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(1) 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선언부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헤더 파일 및 전역 변수 설정                                           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(2) 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초기화</a:t>
            </a:r>
            <a:r>
              <a:rPr lang="en-US" altLang="ko-KR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- 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setup()</a:t>
            </a:r>
            <a:endParaRPr lang="ko-KR" altLang="en-US" sz="16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7575E0-7F2B-071D-C875-0AE4D6722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70" y="2035984"/>
            <a:ext cx="4804050" cy="43203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7E8B76-613F-9CBB-EB44-444DAD398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387" y="2035984"/>
            <a:ext cx="32956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2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9815B-A92B-5D29-E5BF-18EE50BF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코드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아두이노 보드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2(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구간 감지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741172-2418-D732-3CEA-79FC4EA2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78C7F-B6F1-DB80-727E-59B90DB122B3}"/>
              </a:ext>
            </a:extLst>
          </p:cNvPr>
          <p:cNvSpPr txBox="1">
            <a:spLocks/>
          </p:cNvSpPr>
          <p:nvPr/>
        </p:nvSpPr>
        <p:spPr>
          <a:xfrm>
            <a:off x="939248" y="1473843"/>
            <a:ext cx="10313504" cy="656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(3) </a:t>
            </a:r>
            <a:r>
              <a:rPr lang="ko-KR" altLang="en-US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구현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</a:t>
            </a:r>
            <a:r>
              <a:rPr lang="en-US" altLang="ko-KR" sz="1600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- loop()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           </a:t>
            </a:r>
            <a:endParaRPr lang="ko-KR" altLang="en-US" sz="16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9CFBD1-4BE2-6957-7565-4B5D021A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38" y="2020749"/>
            <a:ext cx="3966735" cy="44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6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7038" y="1701450"/>
            <a:ext cx="10058400" cy="4121592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600" b="1">
                <a:solidFill>
                  <a:schemeClr val="bg1"/>
                </a:solidFill>
                <a:latin typeface="+mj-ea"/>
              </a:rPr>
              <a:t>04. </a:t>
            </a:r>
            <a:r>
              <a:rPr lang="ko-KR" altLang="en-US" sz="6600" b="1">
                <a:solidFill>
                  <a:schemeClr val="bg1"/>
                </a:solidFill>
                <a:latin typeface="+mj-ea"/>
              </a:rPr>
              <a:t>테스트 시연</a:t>
            </a:r>
            <a:br>
              <a:rPr lang="en-US" altLang="ko-KR" b="1">
                <a:solidFill>
                  <a:schemeClr val="bg1"/>
                </a:solidFill>
                <a:latin typeface="+mj-ea"/>
              </a:rPr>
            </a:br>
            <a:br>
              <a:rPr lang="en-US" altLang="ko-KR" b="1">
                <a:solidFill>
                  <a:schemeClr val="bg1"/>
                </a:solidFill>
              </a:rPr>
            </a:b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075A7-3909-AE39-9CFD-BE70685913A6}"/>
              </a:ext>
            </a:extLst>
          </p:cNvPr>
          <p:cNvSpPr txBox="1"/>
          <p:nvPr/>
        </p:nvSpPr>
        <p:spPr>
          <a:xfrm>
            <a:off x="2700638" y="3429000"/>
            <a:ext cx="69627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-</a:t>
            </a:r>
            <a:r>
              <a:rPr lang="ko-KR" altLang="en-US" sz="3200">
                <a:solidFill>
                  <a:schemeClr val="bg1"/>
                </a:solidFill>
              </a:rPr>
              <a:t> 테스트 시나리오</a:t>
            </a:r>
            <a:endParaRPr lang="en-US" altLang="ko-KR" sz="3200">
              <a:solidFill>
                <a:schemeClr val="bg1"/>
              </a:solidFill>
            </a:endParaRPr>
          </a:p>
          <a:p>
            <a:r>
              <a:rPr lang="en-US" altLang="ko-KR" sz="3200">
                <a:solidFill>
                  <a:schemeClr val="bg1"/>
                </a:solidFill>
              </a:rPr>
              <a:t>- </a:t>
            </a:r>
            <a:r>
              <a:rPr lang="ko-KR" altLang="en-US" sz="3200">
                <a:solidFill>
                  <a:schemeClr val="bg1"/>
                </a:solidFill>
              </a:rPr>
              <a:t>테스트 결과</a:t>
            </a:r>
            <a:endParaRPr lang="en-US" altLang="ko-KR" sz="320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5BC244-7516-4D1A-C144-994D82AA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8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테스트 시나리오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EE9409-F630-9AF9-2416-089D71A5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A085C-813B-7792-0F3E-81C391B9907F}"/>
              </a:ext>
            </a:extLst>
          </p:cNvPr>
          <p:cNvSpPr txBox="1"/>
          <p:nvPr/>
        </p:nvSpPr>
        <p:spPr>
          <a:xfrm>
            <a:off x="838199" y="1690688"/>
            <a:ext cx="10348609" cy="435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출발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(1)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부저에서 삐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삐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삐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삐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소리가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4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 출력</a:t>
            </a: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(2)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부저의 마지막 소리에 맞춰서 차단막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서보모터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올라가고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초뒤에 내려옴</a:t>
            </a: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(3)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부저의 마지막 소리와 차단막이 올라가는 신호에 맞춰서 타이머 작동 시작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코드 내부에서</a:t>
            </a:r>
            <a:r>
              <a:rPr lang="en-US" altLang="ko-KR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운행중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(1)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4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구간에 설치된 초음파 센서에 자동차가 지나가면 각 구간에 연결된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LED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점등됨</a:t>
            </a:r>
            <a:endParaRPr lang="en-US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도착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954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(1)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자동차가 도착선에 도착하면 도착지에 설치된 초음파 센서가 감지하여 타이머가 종료됨</a:t>
            </a:r>
          </a:p>
          <a:p>
            <a:pPr indent="12954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(2)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바퀴 도는데 걸린 시간이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LCD Display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출력됨</a:t>
            </a:r>
          </a:p>
        </p:txBody>
      </p:sp>
    </p:spTree>
    <p:extLst>
      <p:ext uri="{BB962C8B-B14F-4D97-AF65-F5344CB8AC3E}">
        <p14:creationId xmlns:p14="http://schemas.microsoft.com/office/powerpoint/2010/main" val="415671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단위 테스트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EE9409-F630-9AF9-2416-089D71A5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23C7CD-8AF1-BF78-C3ED-8C176680E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2" y="2001973"/>
            <a:ext cx="11780196" cy="305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2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11CD4-4200-EB24-5535-AE064ED5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87627" cy="6858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altLang="ko-KR" b="1">
                <a:solidFill>
                  <a:schemeClr val="accent1"/>
                </a:solidFill>
              </a:rPr>
              <a:t>.</a:t>
            </a: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F258-F440-C8E8-C6CC-43108926E754}"/>
              </a:ext>
            </a:extLst>
          </p:cNvPr>
          <p:cNvSpPr txBox="1"/>
          <p:nvPr/>
        </p:nvSpPr>
        <p:spPr>
          <a:xfrm>
            <a:off x="1248032" y="1108437"/>
            <a:ext cx="2577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322BE-A607-F614-B09B-B3E268E6BDA6}"/>
              </a:ext>
            </a:extLst>
          </p:cNvPr>
          <p:cNvSpPr txBox="1"/>
          <p:nvPr/>
        </p:nvSpPr>
        <p:spPr>
          <a:xfrm>
            <a:off x="4588197" y="877605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01</a:t>
            </a:r>
            <a:endParaRPr lang="ko-KR" altLang="en-US" sz="2400" b="1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A4B58C-EDE5-0B42-C3E3-FDBF66E7E876}"/>
              </a:ext>
            </a:extLst>
          </p:cNvPr>
          <p:cNvSpPr txBox="1"/>
          <p:nvPr/>
        </p:nvSpPr>
        <p:spPr>
          <a:xfrm>
            <a:off x="9696197" y="887943"/>
            <a:ext cx="3200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개발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66C2F-C80D-363B-E0A1-7DF747396411}"/>
              </a:ext>
            </a:extLst>
          </p:cNvPr>
          <p:cNvSpPr txBox="1"/>
          <p:nvPr/>
        </p:nvSpPr>
        <p:spPr>
          <a:xfrm>
            <a:off x="5188938" y="883547"/>
            <a:ext cx="2495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프로젝트 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B2E10C9-478D-1798-4C4D-BAF7DA74570E}"/>
              </a:ext>
            </a:extLst>
          </p:cNvPr>
          <p:cNvCxnSpPr>
            <a:cxnSpLocks/>
          </p:cNvCxnSpPr>
          <p:nvPr/>
        </p:nvCxnSpPr>
        <p:spPr>
          <a:xfrm>
            <a:off x="4630366" y="838275"/>
            <a:ext cx="25811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96DE19-822D-3888-9123-65036A474569}"/>
              </a:ext>
            </a:extLst>
          </p:cNvPr>
          <p:cNvSpPr txBox="1"/>
          <p:nvPr/>
        </p:nvSpPr>
        <p:spPr>
          <a:xfrm>
            <a:off x="8691630" y="877605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02</a:t>
            </a:r>
            <a:endParaRPr lang="ko-KR" altLang="en-US" sz="2400" b="1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0606D7-BC2C-3F23-3C17-6CA7F8BE2FE8}"/>
              </a:ext>
            </a:extLst>
          </p:cNvPr>
          <p:cNvSpPr txBox="1"/>
          <p:nvPr/>
        </p:nvSpPr>
        <p:spPr>
          <a:xfrm>
            <a:off x="5613998" y="1418056"/>
            <a:ext cx="3195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 소개 및 목적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개발 동기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구상도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F5B4F7-EBAC-8927-B9AA-270F08D35042}"/>
              </a:ext>
            </a:extLst>
          </p:cNvPr>
          <p:cNvSpPr txBox="1"/>
          <p:nvPr/>
        </p:nvSpPr>
        <p:spPr>
          <a:xfrm>
            <a:off x="9258099" y="1429115"/>
            <a:ext cx="3195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단계별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주차별 수행내역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32E1ED-5A88-FBD2-9065-FE681E46D7A4}"/>
              </a:ext>
            </a:extLst>
          </p:cNvPr>
          <p:cNvSpPr txBox="1"/>
          <p:nvPr/>
        </p:nvSpPr>
        <p:spPr>
          <a:xfrm>
            <a:off x="4556490" y="2821109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03</a:t>
            </a:r>
            <a:endParaRPr lang="ko-KR" altLang="en-US" sz="2400" b="1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BB5952-CD1F-D6F9-4F6D-5ACA8CA19B28}"/>
              </a:ext>
            </a:extLst>
          </p:cNvPr>
          <p:cNvSpPr txBox="1"/>
          <p:nvPr/>
        </p:nvSpPr>
        <p:spPr>
          <a:xfrm>
            <a:off x="8715084" y="2820320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04</a:t>
            </a:r>
            <a:endParaRPr lang="ko-KR" altLang="en-US" sz="2400" b="1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AF20BC-19B1-2AF1-DAC1-8A8DA2408C80}"/>
              </a:ext>
            </a:extLst>
          </p:cNvPr>
          <p:cNvSpPr txBox="1"/>
          <p:nvPr/>
        </p:nvSpPr>
        <p:spPr>
          <a:xfrm>
            <a:off x="5183120" y="2821108"/>
            <a:ext cx="2495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시스템 구성도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B0383-FB46-47F6-200C-1C67B8F565F4}"/>
              </a:ext>
            </a:extLst>
          </p:cNvPr>
          <p:cNvSpPr txBox="1"/>
          <p:nvPr/>
        </p:nvSpPr>
        <p:spPr>
          <a:xfrm>
            <a:off x="10171023" y="2819719"/>
            <a:ext cx="304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테스트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D6511B-22BA-05FD-732B-35928932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2DD3F42-EBAA-AA89-068B-12CBBDCA9FC1}"/>
              </a:ext>
            </a:extLst>
          </p:cNvPr>
          <p:cNvCxnSpPr>
            <a:cxnSpLocks/>
          </p:cNvCxnSpPr>
          <p:nvPr/>
        </p:nvCxnSpPr>
        <p:spPr>
          <a:xfrm>
            <a:off x="8691630" y="838275"/>
            <a:ext cx="25811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6C8716-6494-4FB5-4524-23F31592FA32}"/>
              </a:ext>
            </a:extLst>
          </p:cNvPr>
          <p:cNvCxnSpPr>
            <a:cxnSpLocks/>
          </p:cNvCxnSpPr>
          <p:nvPr/>
        </p:nvCxnSpPr>
        <p:spPr>
          <a:xfrm>
            <a:off x="4630366" y="2802323"/>
            <a:ext cx="25811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9508F2F-DD8B-BB4F-986C-2C01AE3F91A1}"/>
              </a:ext>
            </a:extLst>
          </p:cNvPr>
          <p:cNvCxnSpPr>
            <a:cxnSpLocks/>
          </p:cNvCxnSpPr>
          <p:nvPr/>
        </p:nvCxnSpPr>
        <p:spPr>
          <a:xfrm>
            <a:off x="8715084" y="2780738"/>
            <a:ext cx="25811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8B55D36-5CCF-9896-8219-3327F32057B6}"/>
              </a:ext>
            </a:extLst>
          </p:cNvPr>
          <p:cNvSpPr txBox="1"/>
          <p:nvPr/>
        </p:nvSpPr>
        <p:spPr>
          <a:xfrm>
            <a:off x="9258099" y="3367836"/>
            <a:ext cx="3195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테스트 시나리오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단위 테스트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통합 테스트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1562F1E-31F5-A04A-AE89-499A8C4D6E74}"/>
              </a:ext>
            </a:extLst>
          </p:cNvPr>
          <p:cNvCxnSpPr>
            <a:cxnSpLocks/>
          </p:cNvCxnSpPr>
          <p:nvPr/>
        </p:nvCxnSpPr>
        <p:spPr>
          <a:xfrm>
            <a:off x="4630366" y="4777980"/>
            <a:ext cx="28922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586ED0-D1E7-2D54-E135-EA45E44989F0}"/>
              </a:ext>
            </a:extLst>
          </p:cNvPr>
          <p:cNvSpPr txBox="1"/>
          <p:nvPr/>
        </p:nvSpPr>
        <p:spPr>
          <a:xfrm>
            <a:off x="4550672" y="4858591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05</a:t>
            </a:r>
            <a:endParaRPr lang="ko-KR" altLang="en-US" sz="2400" b="1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21C350-3910-E826-BA14-32AA0FF70A5C}"/>
              </a:ext>
            </a:extLst>
          </p:cNvPr>
          <p:cNvSpPr txBox="1"/>
          <p:nvPr/>
        </p:nvSpPr>
        <p:spPr>
          <a:xfrm>
            <a:off x="5097673" y="48585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추가 및 변경사항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375D17-FD43-12E1-6A9E-4133A6325EBD}"/>
              </a:ext>
            </a:extLst>
          </p:cNvPr>
          <p:cNvSpPr txBox="1"/>
          <p:nvPr/>
        </p:nvSpPr>
        <p:spPr>
          <a:xfrm>
            <a:off x="5815568" y="3392790"/>
            <a:ext cx="319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하드웨어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코드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84AF832-1DAC-A9C3-CA7A-CB193960ABB6}"/>
              </a:ext>
            </a:extLst>
          </p:cNvPr>
          <p:cNvCxnSpPr>
            <a:cxnSpLocks/>
          </p:cNvCxnSpPr>
          <p:nvPr/>
        </p:nvCxnSpPr>
        <p:spPr>
          <a:xfrm>
            <a:off x="8715084" y="4777980"/>
            <a:ext cx="25811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3CA7C2E-E7A5-EBE3-0F16-F13BA0D7C496}"/>
              </a:ext>
            </a:extLst>
          </p:cNvPr>
          <p:cNvSpPr txBox="1"/>
          <p:nvPr/>
        </p:nvSpPr>
        <p:spPr>
          <a:xfrm>
            <a:off x="8668497" y="4821562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accent1"/>
                </a:solidFill>
              </a:rPr>
              <a:t>06</a:t>
            </a:r>
            <a:endParaRPr lang="ko-KR" altLang="en-US" sz="2400" b="1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43E7C6-5E22-6B26-B900-37CEA461BF10}"/>
              </a:ext>
            </a:extLst>
          </p:cNvPr>
          <p:cNvSpPr txBox="1"/>
          <p:nvPr/>
        </p:nvSpPr>
        <p:spPr>
          <a:xfrm>
            <a:off x="9569183" y="482156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팀원별 역할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F42B58-E491-B4C6-8AE0-757B2A4DFF9B}"/>
              </a:ext>
            </a:extLst>
          </p:cNvPr>
          <p:cNvSpPr txBox="1"/>
          <p:nvPr/>
        </p:nvSpPr>
        <p:spPr>
          <a:xfrm>
            <a:off x="9286469" y="5320256"/>
            <a:ext cx="3195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팀원별 수행내역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재료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참고자료</a:t>
            </a: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990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통합 테스트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EE9409-F630-9AF9-2416-089D71A5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C7530D-6469-4F86-BF55-4CDCBD2F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88" y="1556332"/>
            <a:ext cx="7053261" cy="49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6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최종 테스트 결과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EE9409-F630-9AF9-2416-089D71A5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Iot Race Track 시연 영상">
            <a:hlinkClick r:id="" action="ppaction://media"/>
            <a:extLst>
              <a:ext uri="{FF2B5EF4-FFF2-40B4-BE49-F238E27FC236}">
                <a16:creationId xmlns:a16="http://schemas.microsoft.com/office/drawing/2014/main" id="{75C010DE-DB24-8A71-2C15-A3B8988F1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53063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2267"/>
            <a:ext cx="10058400" cy="4121592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600" b="1">
                <a:solidFill>
                  <a:schemeClr val="bg1"/>
                </a:solidFill>
                <a:latin typeface="+mj-ea"/>
              </a:rPr>
              <a:t>05. </a:t>
            </a:r>
            <a:r>
              <a:rPr lang="ko-KR" altLang="en-US" sz="6600" b="1">
                <a:solidFill>
                  <a:schemeClr val="bg1"/>
                </a:solidFill>
                <a:latin typeface="+mj-ea"/>
              </a:rPr>
              <a:t>추가 및 변경사항</a:t>
            </a:r>
            <a:br>
              <a:rPr lang="en-US" altLang="ko-KR" b="1">
                <a:solidFill>
                  <a:schemeClr val="bg1"/>
                </a:solidFill>
                <a:latin typeface="+mj-ea"/>
              </a:rPr>
            </a:br>
            <a:br>
              <a:rPr lang="en-US" altLang="ko-KR" b="1">
                <a:solidFill>
                  <a:schemeClr val="bg1"/>
                </a:solidFill>
              </a:rPr>
            </a:b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5BC244-7516-4D1A-C144-994D82AA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2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ACEAE-E142-B1D6-1652-3C3005B5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추가 및 변경사항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- 1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F4EDFE-92E3-176F-7D8E-85DEC21B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37A5C83-C814-07A1-3AE1-42A3ECD9E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/>
              <a:t>기존                                            </a:t>
            </a:r>
            <a:r>
              <a:rPr lang="en-US" altLang="ko-KR" sz="2400"/>
              <a:t>•</a:t>
            </a:r>
            <a:r>
              <a:rPr lang="ko-KR" altLang="en-US" sz="2400"/>
              <a:t>변경 사항</a:t>
            </a:r>
            <a:endParaRPr lang="en-US" altLang="ko-KR" sz="2400"/>
          </a:p>
          <a:p>
            <a:pPr marL="0" indent="0">
              <a:buNone/>
            </a:pPr>
            <a:r>
              <a:rPr lang="en-US" altLang="ko-KR" sz="2400"/>
              <a:t>                                                    </a:t>
            </a:r>
            <a:r>
              <a:rPr lang="en-US" altLang="ko-KR" sz="2000"/>
              <a:t>- </a:t>
            </a:r>
            <a:r>
              <a:rPr lang="ko-KR" altLang="en-US" sz="2000"/>
              <a:t>트랙 중앙에 박스 설치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7273AF3-6237-0C30-1DDB-F4AE6D3AD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3119"/>
            <a:ext cx="4045085" cy="27735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 descr="상자, 실내, 디자인, 사무용품이(가) 표시된 사진&#10;&#10;자동 생성된 설명">
            <a:extLst>
              <a:ext uri="{FF2B5EF4-FFF2-40B4-BE49-F238E27FC236}">
                <a16:creationId xmlns:a16="http://schemas.microsoft.com/office/drawing/2014/main" id="{D9C676E0-6267-FF8F-653A-85DCF44C0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59" y="3055016"/>
            <a:ext cx="3628967" cy="272107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4C753AD-0987-0994-2F69-CDAE46BEEA4C}"/>
              </a:ext>
            </a:extLst>
          </p:cNvPr>
          <p:cNvSpPr/>
          <p:nvPr/>
        </p:nvSpPr>
        <p:spPr>
          <a:xfrm>
            <a:off x="5144861" y="4279364"/>
            <a:ext cx="1018162" cy="272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64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ACEAE-E142-B1D6-1652-3C3005B5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추가 및 변경사항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</a:rPr>
              <a:t>- 2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F4EDFE-92E3-176F-7D8E-85DEC21B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37A5C83-C814-07A1-3AE1-42A3ECD9E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759" y="2005012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/>
              <a:t>기존</a:t>
            </a:r>
            <a:r>
              <a:rPr lang="en-US" altLang="ko-KR" sz="2400"/>
              <a:t>       </a:t>
            </a:r>
            <a:r>
              <a:rPr lang="ko-KR" altLang="en-US" sz="2400"/>
              <a:t>                                      </a:t>
            </a:r>
            <a:r>
              <a:rPr lang="en-US" altLang="ko-KR" sz="2400"/>
              <a:t>•</a:t>
            </a:r>
            <a:r>
              <a:rPr lang="ko-KR" altLang="en-US" sz="2400"/>
              <a:t>변경 사항</a:t>
            </a:r>
            <a:r>
              <a:rPr lang="en-US" altLang="ko-KR" sz="2400"/>
              <a:t>: </a:t>
            </a:r>
            <a:r>
              <a:rPr lang="ko-KR" altLang="en-US" sz="2400"/>
              <a:t>재료 추가</a:t>
            </a:r>
            <a:endParaRPr lang="en-US" altLang="ko-KR" sz="2400"/>
          </a:p>
          <a:p>
            <a:endParaRPr lang="en-US" altLang="ko-KR" sz="2400"/>
          </a:p>
          <a:p>
            <a:pPr marL="0" indent="0">
              <a:buNone/>
            </a:pPr>
            <a:r>
              <a:rPr lang="en-US" altLang="ko-KR" sz="2000"/>
              <a:t>                                                                         </a:t>
            </a:r>
            <a:r>
              <a:rPr lang="en-US" altLang="ko-KR" sz="2400"/>
              <a:t>                                                    </a:t>
            </a:r>
            <a:endParaRPr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FF9DA-4782-1541-9F5E-55E6D574C6F5}"/>
              </a:ext>
            </a:extLst>
          </p:cNvPr>
          <p:cNvSpPr txBox="1"/>
          <p:nvPr/>
        </p:nvSpPr>
        <p:spPr>
          <a:xfrm>
            <a:off x="1585059" y="2307215"/>
            <a:ext cx="3132856" cy="401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트랙 제작용 박스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LCD Display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초음파 센서</a:t>
            </a:r>
            <a:endParaRPr lang="en-US" altLang="ko-KR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서보 모터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점퍼선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LED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부저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글루건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아크릴보드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D1F65-C590-9818-C69F-F3218C6A0280}"/>
              </a:ext>
            </a:extLst>
          </p:cNvPr>
          <p:cNvSpPr txBox="1"/>
          <p:nvPr/>
        </p:nvSpPr>
        <p:spPr>
          <a:xfrm>
            <a:off x="7326563" y="2512082"/>
            <a:ext cx="2403803" cy="916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아두이노 보드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하드보드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30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3770" y="1633356"/>
            <a:ext cx="10058400" cy="4121592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600" b="1">
                <a:solidFill>
                  <a:schemeClr val="bg1"/>
                </a:solidFill>
                <a:latin typeface="+mj-ea"/>
              </a:rPr>
              <a:t>06. </a:t>
            </a:r>
            <a:r>
              <a:rPr lang="ko-KR" altLang="en-US" sz="6600" b="1">
                <a:solidFill>
                  <a:schemeClr val="bg1"/>
                </a:solidFill>
                <a:latin typeface="+mj-ea"/>
              </a:rPr>
              <a:t>팀원별 역할</a:t>
            </a:r>
            <a:br>
              <a:rPr lang="en-US" altLang="ko-KR" b="1">
                <a:solidFill>
                  <a:schemeClr val="bg1"/>
                </a:solidFill>
                <a:latin typeface="+mj-ea"/>
              </a:rPr>
            </a:br>
            <a:br>
              <a:rPr lang="en-US" altLang="ko-KR" b="1">
                <a:solidFill>
                  <a:schemeClr val="bg1"/>
                </a:solidFill>
              </a:rPr>
            </a:b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075A7-3909-AE39-9CFD-BE70685913A6}"/>
              </a:ext>
            </a:extLst>
          </p:cNvPr>
          <p:cNvSpPr txBox="1"/>
          <p:nvPr/>
        </p:nvSpPr>
        <p:spPr>
          <a:xfrm>
            <a:off x="2700638" y="3429000"/>
            <a:ext cx="69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-</a:t>
            </a:r>
            <a:r>
              <a:rPr lang="ko-KR" altLang="en-US" sz="3200">
                <a:solidFill>
                  <a:schemeClr val="bg1"/>
                </a:solidFill>
              </a:rPr>
              <a:t> 팀원별 수행내역</a:t>
            </a:r>
            <a:endParaRPr lang="en-US" altLang="ko-KR" sz="3200">
              <a:solidFill>
                <a:schemeClr val="bg1"/>
              </a:solidFill>
            </a:endParaRPr>
          </a:p>
          <a:p>
            <a:r>
              <a:rPr lang="en-US" altLang="ko-KR" sz="3200">
                <a:solidFill>
                  <a:schemeClr val="bg1"/>
                </a:solidFill>
              </a:rPr>
              <a:t>- </a:t>
            </a:r>
            <a:r>
              <a:rPr lang="ko-KR" altLang="en-US" sz="3200">
                <a:solidFill>
                  <a:schemeClr val="bg1"/>
                </a:solidFill>
              </a:rPr>
              <a:t>재료</a:t>
            </a:r>
            <a:endParaRPr lang="en-US" altLang="ko-KR" sz="3200">
              <a:solidFill>
                <a:schemeClr val="bg1"/>
              </a:solidFill>
            </a:endParaRPr>
          </a:p>
          <a:p>
            <a:r>
              <a:rPr lang="en-US" altLang="ko-KR" sz="3200">
                <a:solidFill>
                  <a:schemeClr val="bg1"/>
                </a:solidFill>
              </a:rPr>
              <a:t>- </a:t>
            </a:r>
            <a:r>
              <a:rPr lang="ko-KR" altLang="en-US" sz="3200">
                <a:solidFill>
                  <a:schemeClr val="bg1"/>
                </a:solidFill>
              </a:rPr>
              <a:t>참고자료</a:t>
            </a:r>
            <a:endParaRPr lang="en-US" altLang="ko-KR" sz="320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5BC244-7516-4D1A-C144-994D82AA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83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팀원별 수행내역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EE9409-F630-9AF9-2416-089D71A5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A085C-813B-7792-0F3E-81C391B9907F}"/>
              </a:ext>
            </a:extLst>
          </p:cNvPr>
          <p:cNvSpPr txBox="1"/>
          <p:nvPr/>
        </p:nvSpPr>
        <p:spPr>
          <a:xfrm>
            <a:off x="838200" y="1690688"/>
            <a:ext cx="10348609" cy="5152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윤 건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(1)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코드 구현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서보모터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도착 초음파 센서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LCD Display, LED </a:t>
            </a: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(2)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회로 구현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</a:t>
            </a:r>
            <a:r>
              <a:rPr lang="ko-KR" altLang="en-US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린보하오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(1)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회로 구현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(2)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트랙 제작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70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</a:t>
            </a:r>
            <a:r>
              <a:rPr lang="ko-KR" altLang="en-US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김주혁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954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(1)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 및 문서작업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954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코드 구현 및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코드 에러 수정 보조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954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(3)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회로 구현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954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473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재료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EE9409-F630-9AF9-2416-089D71A5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14418-2A9E-A994-87FB-2F8F9674680B}"/>
              </a:ext>
            </a:extLst>
          </p:cNvPr>
          <p:cNvSpPr txBox="1"/>
          <p:nvPr/>
        </p:nvSpPr>
        <p:spPr>
          <a:xfrm>
            <a:off x="945204" y="1450648"/>
            <a:ext cx="8113419" cy="4905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아두이노 보드 </a:t>
            </a:r>
            <a:r>
              <a:rPr lang="en-US" altLang="ko-KR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하드보드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트랙 제작용 박스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LCD Display 1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초음파 센서 </a:t>
            </a: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endParaRPr lang="en-US" altLang="ko-KR" kern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서보 모터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점퍼선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LED 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부저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글루건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아크릴보드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772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참고자료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EE9409-F630-9AF9-2416-089D71A5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21E5B-96DE-8C58-6717-6B356432E9C3}"/>
              </a:ext>
            </a:extLst>
          </p:cNvPr>
          <p:cNvSpPr txBox="1"/>
          <p:nvPr/>
        </p:nvSpPr>
        <p:spPr>
          <a:xfrm>
            <a:off x="5381901" y="2433684"/>
            <a:ext cx="6097656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심재창 외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「한번에 이해되는 아두이노」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2020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8" name="그림 7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C01DFF64-6282-2503-2A0E-E590AF88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5626"/>
            <a:ext cx="3582971" cy="489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3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그래픽, 그래픽 디자인, 클립아트, 로고이(가) 표시된 사진&#10;&#10;자동 생성된 설명">
            <a:extLst>
              <a:ext uri="{FF2B5EF4-FFF2-40B4-BE49-F238E27FC236}">
                <a16:creationId xmlns:a16="http://schemas.microsoft.com/office/drawing/2014/main" id="{F4641E54-6A2D-D38C-75A9-6DBC62C3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2" r="1" b="20157"/>
          <a:stretch/>
        </p:blipFill>
        <p:spPr>
          <a:xfrm>
            <a:off x="326268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1117C7-E3F3-0260-F43A-82B2C24E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2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4206" y="1555913"/>
            <a:ext cx="10058400" cy="4121592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600" b="1">
                <a:solidFill>
                  <a:schemeClr val="bg1"/>
                </a:solidFill>
                <a:latin typeface="+mj-ea"/>
              </a:rPr>
              <a:t>01. </a:t>
            </a:r>
            <a:r>
              <a:rPr lang="ko-KR" altLang="en-US" sz="6600" b="1">
                <a:solidFill>
                  <a:schemeClr val="bg1"/>
                </a:solidFill>
                <a:latin typeface="+mj-ea"/>
              </a:rPr>
              <a:t>프로젝트 개요</a:t>
            </a:r>
            <a:br>
              <a:rPr lang="en-US" altLang="ko-KR" b="1">
                <a:solidFill>
                  <a:schemeClr val="bg1"/>
                </a:solidFill>
                <a:latin typeface="+mj-ea"/>
              </a:rPr>
            </a:br>
            <a:br>
              <a:rPr lang="en-US" altLang="ko-KR" b="1">
                <a:solidFill>
                  <a:schemeClr val="bg1"/>
                </a:solidFill>
              </a:rPr>
            </a:b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075A7-3909-AE39-9CFD-BE70685913A6}"/>
              </a:ext>
            </a:extLst>
          </p:cNvPr>
          <p:cNvSpPr txBox="1"/>
          <p:nvPr/>
        </p:nvSpPr>
        <p:spPr>
          <a:xfrm>
            <a:off x="2671455" y="3224720"/>
            <a:ext cx="69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-</a:t>
            </a:r>
            <a:r>
              <a:rPr lang="ko-KR" altLang="en-US" sz="3200">
                <a:solidFill>
                  <a:schemeClr val="bg1"/>
                </a:solidFill>
              </a:rPr>
              <a:t> 소개 및 목적</a:t>
            </a:r>
            <a:endParaRPr lang="en-US" altLang="ko-KR" sz="3200">
              <a:solidFill>
                <a:schemeClr val="bg1"/>
              </a:solidFill>
            </a:endParaRPr>
          </a:p>
          <a:p>
            <a:r>
              <a:rPr lang="en-US" altLang="ko-KR" sz="3200">
                <a:solidFill>
                  <a:schemeClr val="bg1"/>
                </a:solidFill>
              </a:rPr>
              <a:t>- </a:t>
            </a:r>
            <a:r>
              <a:rPr lang="ko-KR" altLang="en-US" sz="3200">
                <a:solidFill>
                  <a:schemeClr val="bg1"/>
                </a:solidFill>
              </a:rPr>
              <a:t>개발 동기</a:t>
            </a:r>
            <a:endParaRPr lang="en-US" altLang="ko-KR" sz="3200">
              <a:solidFill>
                <a:schemeClr val="bg1"/>
              </a:solidFill>
            </a:endParaRPr>
          </a:p>
          <a:p>
            <a:r>
              <a:rPr lang="en-US" altLang="ko-KR" sz="3200">
                <a:solidFill>
                  <a:schemeClr val="bg1"/>
                </a:solidFill>
              </a:rPr>
              <a:t>- </a:t>
            </a:r>
            <a:r>
              <a:rPr lang="ko-KR" altLang="en-US" sz="3200">
                <a:solidFill>
                  <a:schemeClr val="bg1"/>
                </a:solidFill>
              </a:rPr>
              <a:t>구상도</a:t>
            </a:r>
            <a:endParaRPr lang="en-US" altLang="ko-KR" sz="320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5BC244-7516-4D1A-C144-994D82AA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0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33045-F983-5D8B-F769-783ED55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1" y="6976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</a:rPr>
              <a:t>프로젝트 소개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1A10A-BC88-6115-8293-347772A1F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406" y="1800622"/>
            <a:ext cx="6041403" cy="4582320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     </a:t>
            </a:r>
            <a:endParaRPr lang="en-US" altLang="ko-KR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en-US" altLang="ko-KR" sz="2000"/>
              <a:t>IoT(</a:t>
            </a:r>
            <a:r>
              <a:rPr lang="ko-KR" altLang="en-US" sz="2000"/>
              <a:t>사물인터넷</a:t>
            </a:r>
            <a:r>
              <a:rPr lang="en-US" altLang="ko-KR" sz="2000"/>
              <a:t>) </a:t>
            </a:r>
            <a:r>
              <a:rPr lang="ko-KR" altLang="en-US" sz="2000"/>
              <a:t>기술을 활용하여 레이싱 트랙을 구현하는 것을 목표로 한다</a:t>
            </a:r>
            <a:r>
              <a:rPr lang="en-US" altLang="ko-KR" sz="200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en-US" altLang="ko-KR" sz="2000"/>
              <a:t>F1 </a:t>
            </a:r>
            <a:r>
              <a:rPr lang="ko-KR" altLang="en-US" sz="2000"/>
              <a:t>경기장을 </a:t>
            </a:r>
            <a:r>
              <a:rPr lang="en-US" altLang="ko-KR" sz="2000"/>
              <a:t>IoT </a:t>
            </a:r>
            <a:r>
              <a:rPr lang="ko-KR" altLang="en-US" sz="2000"/>
              <a:t>기술을 활용해 모사하여 사용자들에게 즐겁고 새로운 경험을 제공한다</a:t>
            </a:r>
            <a:r>
              <a:rPr lang="en-US" altLang="ko-KR" sz="200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장난감 자동차의 완주 시간을 측정하는 기능과 이와 관련된 부가적인 기능을 제공한다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altLang="ko-KR" sz="2000" b="1">
              <a:solidFill>
                <a:schemeClr val="accent1">
                  <a:lumMod val="75000"/>
                </a:schemeClr>
              </a:solidFill>
            </a:endParaRPr>
          </a:p>
          <a:p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71D5FA-B06A-9746-44B5-F0BD164B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그림 8" descr="클립아트, 그림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38413B2F-F007-E425-B860-B72EEE667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1" y="2393690"/>
            <a:ext cx="4765658" cy="3063637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063458B-A47F-2B28-D43E-0FB87E02BCA3}"/>
              </a:ext>
            </a:extLst>
          </p:cNvPr>
          <p:cNvSpPr txBox="1">
            <a:spLocks/>
          </p:cNvSpPr>
          <p:nvPr/>
        </p:nvSpPr>
        <p:spPr>
          <a:xfrm>
            <a:off x="5978593" y="1690688"/>
            <a:ext cx="5076217" cy="446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8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33045-F983-5D8B-F769-783ED55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1" y="69766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</a:rPr>
              <a:t>개발 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71D5FA-B06A-9746-44B5-F0BD164B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063458B-A47F-2B28-D43E-0FB87E02BCA3}"/>
              </a:ext>
            </a:extLst>
          </p:cNvPr>
          <p:cNvSpPr txBox="1">
            <a:spLocks/>
          </p:cNvSpPr>
          <p:nvPr/>
        </p:nvSpPr>
        <p:spPr>
          <a:xfrm>
            <a:off x="5978593" y="1690688"/>
            <a:ext cx="5076217" cy="4469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2" descr="길 찾기 PNG, 일러스트, PSD 및 클립 아트에 대한 무료 다운로드 | Pngtree">
            <a:extLst>
              <a:ext uri="{FF2B5EF4-FFF2-40B4-BE49-F238E27FC236}">
                <a16:creationId xmlns:a16="http://schemas.microsoft.com/office/drawing/2014/main" id="{62AA307C-CD9E-CFF4-B2F7-67824F7A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91" y="2139155"/>
            <a:ext cx="4148087" cy="302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F47DBBB-03E2-39B0-9E3D-D6846850DC0E}"/>
              </a:ext>
            </a:extLst>
          </p:cNvPr>
          <p:cNvSpPr txBox="1">
            <a:spLocks/>
          </p:cNvSpPr>
          <p:nvPr/>
        </p:nvSpPr>
        <p:spPr>
          <a:xfrm>
            <a:off x="5312397" y="1484011"/>
            <a:ext cx="6041403" cy="458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• 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평소 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F1 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</a:rPr>
              <a:t>경기를 즐겨 시청하면서 직접 경험해보고 싶었는데 해당 프로젝트를 통해서 경기장을 모사하여 자동차 경주를 즐길 수 있는 시스템을 아두이노를 활용하여 제작하게 됨</a:t>
            </a: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5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09" y="70059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</a:rPr>
              <a:t>구상도</a:t>
            </a:r>
            <a:endParaRPr lang="ko-KR" altLang="en-US" sz="4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CEB211-7C48-0EDD-52BE-1918AF12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6A43494C-D3DB-4565-0E70-2C2B5278E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8" y="2094151"/>
            <a:ext cx="4606872" cy="31587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2F8025C-E2BD-BDA7-3D44-C5D3700D4466}"/>
              </a:ext>
            </a:extLst>
          </p:cNvPr>
          <p:cNvSpPr txBox="1">
            <a:spLocks/>
          </p:cNvSpPr>
          <p:nvPr/>
        </p:nvSpPr>
        <p:spPr>
          <a:xfrm>
            <a:off x="5224609" y="603217"/>
            <a:ext cx="6461583" cy="5855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3500" b="1">
              <a:solidFill>
                <a:schemeClr val="accent1">
                  <a:lumMod val="75000"/>
                </a:schemeClr>
              </a:solidFill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1. </a:t>
            </a:r>
            <a:r>
              <a:rPr lang="ko-KR" altLang="en-US" sz="3500" b="1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트랙 제작 및 스타트 라인 설정</a:t>
            </a:r>
            <a:endParaRPr lang="ko-KR" altLang="en-US" sz="35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- F1 </a:t>
            </a:r>
            <a:r>
              <a:rPr lang="ko-KR" altLang="en-US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경기장을 모사한 트랙을 제작하고</a:t>
            </a:r>
            <a:r>
              <a:rPr lang="en-US" altLang="ko-KR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</a:t>
            </a:r>
            <a:r>
              <a:rPr lang="ko-KR" altLang="en-US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그 중 하나를 스타트 라인으로 설정합니다</a:t>
            </a:r>
            <a:r>
              <a:rPr lang="en-US" altLang="ko-KR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35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2. </a:t>
            </a:r>
            <a:r>
              <a:rPr lang="ko-KR" altLang="en-US" sz="3500" b="1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출발 시스템</a:t>
            </a:r>
            <a:endParaRPr lang="ko-KR" altLang="en-US" sz="35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- </a:t>
            </a:r>
            <a:r>
              <a:rPr lang="ko-KR" altLang="en-US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부저를 사용하여 출발 시작을 알리고</a:t>
            </a:r>
            <a:r>
              <a:rPr lang="en-US" altLang="ko-KR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, </a:t>
            </a:r>
            <a:r>
              <a:rPr lang="ko-KR" altLang="en-US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서보모터를 사용하여 차단기를 동작시켜 출발을 제어합니다</a:t>
            </a:r>
            <a:r>
              <a:rPr lang="en-US" altLang="ko-KR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35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3. </a:t>
            </a:r>
            <a:r>
              <a:rPr lang="ko-KR" altLang="en-US" sz="3500" b="1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출발 시간 측정</a:t>
            </a:r>
            <a:endParaRPr lang="ko-KR" altLang="en-US" sz="35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- </a:t>
            </a:r>
            <a:r>
              <a:rPr lang="ko-KR" altLang="en-US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부저의 출발음과 차단막이 올라가면 측정이 시작된다</a:t>
            </a:r>
            <a:r>
              <a:rPr lang="en-US" altLang="ko-KR" sz="3500" kern="0" spc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3500" kern="0" spc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35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지점 통과 감지</a:t>
            </a:r>
            <a:endParaRPr lang="ko-KR" altLang="en-US" sz="35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트랙의 각 지점에 </a:t>
            </a:r>
            <a:r>
              <a:rPr lang="en-US" altLang="ko-KR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</a:t>
            </a:r>
            <a:r>
              <a:rPr lang="ko-KR" altLang="en-US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초음파 센서를 설치하여 자동차가 지나가면 초음파 센서가 감지하고 </a:t>
            </a:r>
            <a:r>
              <a:rPr lang="en-US" altLang="ko-KR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LED</a:t>
            </a:r>
            <a:r>
              <a:rPr lang="ko-KR" altLang="en-US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발광하여 해당 지점을 통과했음을 시각적으로 알려준다</a:t>
            </a:r>
            <a:r>
              <a:rPr lang="en-US" altLang="ko-KR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35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5. </a:t>
            </a:r>
            <a:r>
              <a:rPr lang="ko-KR" altLang="en-US" sz="35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라운드 완주 시간 표시</a:t>
            </a:r>
            <a:endParaRPr lang="ko-KR" altLang="en-US" sz="35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장난감 자동차가 트랙을 도는 동안 </a:t>
            </a:r>
            <a:r>
              <a:rPr lang="en-US" altLang="ko-KR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LCD Display</a:t>
            </a:r>
            <a:r>
              <a:rPr lang="ko-KR" altLang="en-US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시간을 측정하고</a:t>
            </a:r>
            <a:r>
              <a:rPr lang="en-US" altLang="ko-KR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완주하면 </a:t>
            </a:r>
            <a:r>
              <a:rPr lang="en-US" altLang="ko-KR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LCD Display </a:t>
            </a:r>
            <a:r>
              <a:rPr lang="ko-KR" altLang="en-US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타이머가 종료되어 완주 시간을 보여준다</a:t>
            </a:r>
            <a:r>
              <a:rPr lang="en-US" altLang="ko-KR" sz="35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35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1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44053" y="1555913"/>
            <a:ext cx="10058400" cy="4121592"/>
          </a:xfrm>
          <a:noFill/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6600" b="1">
                <a:solidFill>
                  <a:schemeClr val="bg1"/>
                </a:solidFill>
                <a:latin typeface="+mj-ea"/>
              </a:rPr>
              <a:t>02. </a:t>
            </a:r>
            <a:r>
              <a:rPr lang="ko-KR" altLang="en-US" sz="6600" b="1">
                <a:solidFill>
                  <a:schemeClr val="bg1"/>
                </a:solidFill>
                <a:latin typeface="+mj-ea"/>
              </a:rPr>
              <a:t>개발 과정</a:t>
            </a:r>
            <a:br>
              <a:rPr lang="en-US" altLang="ko-KR" b="1">
                <a:solidFill>
                  <a:schemeClr val="bg1"/>
                </a:solidFill>
                <a:latin typeface="+mj-ea"/>
              </a:rPr>
            </a:br>
            <a:br>
              <a:rPr lang="en-US" altLang="ko-KR" b="1">
                <a:solidFill>
                  <a:schemeClr val="bg1"/>
                </a:solidFill>
              </a:rPr>
            </a:b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075A7-3909-AE39-9CFD-BE70685913A6}"/>
              </a:ext>
            </a:extLst>
          </p:cNvPr>
          <p:cNvSpPr txBox="1"/>
          <p:nvPr/>
        </p:nvSpPr>
        <p:spPr>
          <a:xfrm>
            <a:off x="2700638" y="3283085"/>
            <a:ext cx="6962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-</a:t>
            </a:r>
            <a:r>
              <a:rPr lang="ko-KR" altLang="en-US" sz="3200">
                <a:solidFill>
                  <a:schemeClr val="bg1"/>
                </a:solidFill>
              </a:rPr>
              <a:t> 단계별</a:t>
            </a:r>
            <a:endParaRPr lang="en-US" altLang="ko-KR" sz="3200">
              <a:solidFill>
                <a:schemeClr val="bg1"/>
              </a:solidFill>
            </a:endParaRPr>
          </a:p>
          <a:p>
            <a:r>
              <a:rPr lang="en-US" altLang="ko-KR" sz="3200">
                <a:solidFill>
                  <a:schemeClr val="bg1"/>
                </a:solidFill>
              </a:rPr>
              <a:t>- </a:t>
            </a:r>
            <a:r>
              <a:rPr lang="ko-KR" altLang="en-US" sz="3200">
                <a:solidFill>
                  <a:schemeClr val="bg1"/>
                </a:solidFill>
              </a:rPr>
              <a:t>주차별 수행내역</a:t>
            </a:r>
            <a:endParaRPr lang="en-US" altLang="ko-KR" sz="3200">
              <a:solidFill>
                <a:schemeClr val="bg1"/>
              </a:solidFill>
            </a:endParaRPr>
          </a:p>
          <a:p>
            <a:endParaRPr lang="en-US" altLang="ko-KR" sz="3200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5BC244-7516-4D1A-C144-994D82AA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83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F25C4-BBE3-9C11-D0BE-061FD87D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단계별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5163E8-742C-B776-5EAB-9B374BD9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0663F3-5CD4-A17E-193B-019A961837A2}"/>
              </a:ext>
            </a:extLst>
          </p:cNvPr>
          <p:cNvSpPr txBox="1">
            <a:spLocks/>
          </p:cNvSpPr>
          <p:nvPr/>
        </p:nvSpPr>
        <p:spPr>
          <a:xfrm>
            <a:off x="959964" y="1690688"/>
            <a:ext cx="9364579" cy="5592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1. </a:t>
            </a:r>
            <a:r>
              <a:rPr lang="ko-KR" altLang="en-US" sz="1400" b="1">
                <a:solidFill>
                  <a:schemeClr val="bg2">
                    <a:lumMod val="25000"/>
                  </a:schemeClr>
                </a:solidFill>
              </a:rPr>
              <a:t>계획 단계</a:t>
            </a:r>
            <a:endParaRPr lang="en-US" altLang="ko-KR" sz="1400" b="1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 -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프로젝트 계획서 작성</a:t>
            </a:r>
            <a:endParaRPr lang="en-US" altLang="ko-KR" sz="14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2. </a:t>
            </a:r>
            <a:r>
              <a:rPr lang="ko-KR" altLang="en-US" sz="1400" b="1">
                <a:solidFill>
                  <a:schemeClr val="bg2">
                    <a:lumMod val="25000"/>
                  </a:schemeClr>
                </a:solidFill>
              </a:rPr>
              <a:t>설계 단계</a:t>
            </a:r>
            <a:endParaRPr lang="en-US" altLang="ko-KR" sz="1400" b="1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 -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트랙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회로 구성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기능 설계</a:t>
            </a:r>
            <a:endParaRPr lang="en-US" altLang="ko-KR" sz="14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3. </a:t>
            </a:r>
            <a:r>
              <a:rPr lang="ko-KR" altLang="en-US" sz="1400" b="1">
                <a:solidFill>
                  <a:schemeClr val="bg2">
                    <a:lumMod val="25000"/>
                  </a:schemeClr>
                </a:solidFill>
              </a:rPr>
              <a:t>구현 단계</a:t>
            </a:r>
            <a:endParaRPr lang="en-US" altLang="ko-KR" sz="1400" b="1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 -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트랙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초음파 센서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LCD Display,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서보모터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부저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, LED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기능별 구현</a:t>
            </a:r>
            <a:endParaRPr lang="en-US" altLang="ko-KR" sz="14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>
                <a:solidFill>
                  <a:schemeClr val="bg2">
                    <a:lumMod val="25000"/>
                  </a:schemeClr>
                </a:solidFill>
              </a:rPr>
              <a:t>4. </a:t>
            </a:r>
            <a:r>
              <a:rPr lang="ko-KR" altLang="en-US" sz="1400" b="1">
                <a:solidFill>
                  <a:schemeClr val="bg2">
                    <a:lumMod val="25000"/>
                  </a:schemeClr>
                </a:solidFill>
              </a:rPr>
              <a:t>테스트 단계</a:t>
            </a:r>
            <a:endParaRPr lang="en-US" altLang="ko-KR" sz="1400" b="1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단위 테스트 구행</a:t>
            </a:r>
            <a:endParaRPr lang="en-US" altLang="ko-KR" sz="14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통합 테스트 수행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4C6876D-9D30-7644-2073-856E42AC4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008" y="17640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 descr="의류, 사람, 인간의 얼굴, 실내이(가) 표시된 사진&#10;&#10;자동 생성된 설명">
            <a:extLst>
              <a:ext uri="{FF2B5EF4-FFF2-40B4-BE49-F238E27FC236}">
                <a16:creationId xmlns:a16="http://schemas.microsoft.com/office/drawing/2014/main" id="{D6D6E881-241E-1761-5754-D61C3153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02" y="649522"/>
            <a:ext cx="4484675" cy="3362698"/>
          </a:xfrm>
          <a:prstGeom prst="rect">
            <a:avLst/>
          </a:prstGeom>
        </p:spPr>
      </p:pic>
      <p:pic>
        <p:nvPicPr>
          <p:cNvPr id="18" name="그림 17" descr="사람, 의류, 실내, 컴퓨터이(가) 표시된 사진&#10;&#10;자동 생성된 설명">
            <a:extLst>
              <a:ext uri="{FF2B5EF4-FFF2-40B4-BE49-F238E27FC236}">
                <a16:creationId xmlns:a16="http://schemas.microsoft.com/office/drawing/2014/main" id="{2A0B285D-F60C-16DB-B931-86266016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681" y="3141042"/>
            <a:ext cx="4287078" cy="321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3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F25C4-BBE3-9C11-D0BE-061FD87D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solidFill>
                  <a:schemeClr val="accent1">
                    <a:lumMod val="75000"/>
                  </a:schemeClr>
                </a:solidFill>
              </a:rPr>
              <a:t>주차별 수행내역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5163E8-742C-B776-5EAB-9B374BD9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E097643-88C2-4077-5C7D-D88BE924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090435"/>
              </p:ext>
            </p:extLst>
          </p:nvPr>
        </p:nvGraphicFramePr>
        <p:xfrm>
          <a:off x="838201" y="1764049"/>
          <a:ext cx="5436141" cy="4075760"/>
        </p:xfrm>
        <a:graphic>
          <a:graphicData uri="http://schemas.openxmlformats.org/drawingml/2006/table">
            <a:tbl>
              <a:tblPr/>
              <a:tblGrid>
                <a:gridCol w="1871238">
                  <a:extLst>
                    <a:ext uri="{9D8B030D-6E8A-4147-A177-3AD203B41FA5}">
                      <a16:colId xmlns:a16="http://schemas.microsoft.com/office/drawing/2014/main" val="351163969"/>
                    </a:ext>
                  </a:extLst>
                </a:gridCol>
                <a:gridCol w="768019">
                  <a:extLst>
                    <a:ext uri="{9D8B030D-6E8A-4147-A177-3AD203B41FA5}">
                      <a16:colId xmlns:a16="http://schemas.microsoft.com/office/drawing/2014/main" val="334361483"/>
                    </a:ext>
                  </a:extLst>
                </a:gridCol>
                <a:gridCol w="768019">
                  <a:extLst>
                    <a:ext uri="{9D8B030D-6E8A-4147-A177-3AD203B41FA5}">
                      <a16:colId xmlns:a16="http://schemas.microsoft.com/office/drawing/2014/main" val="2596971046"/>
                    </a:ext>
                  </a:extLst>
                </a:gridCol>
                <a:gridCol w="756573">
                  <a:extLst>
                    <a:ext uri="{9D8B030D-6E8A-4147-A177-3AD203B41FA5}">
                      <a16:colId xmlns:a16="http://schemas.microsoft.com/office/drawing/2014/main" val="4150984248"/>
                    </a:ext>
                  </a:extLst>
                </a:gridCol>
                <a:gridCol w="756573">
                  <a:extLst>
                    <a:ext uri="{9D8B030D-6E8A-4147-A177-3AD203B41FA5}">
                      <a16:colId xmlns:a16="http://schemas.microsoft.com/office/drawing/2014/main" val="1692390191"/>
                    </a:ext>
                  </a:extLst>
                </a:gridCol>
                <a:gridCol w="515719">
                  <a:extLst>
                    <a:ext uri="{9D8B030D-6E8A-4147-A177-3AD203B41FA5}">
                      <a16:colId xmlns:a16="http://schemas.microsoft.com/office/drawing/2014/main" val="1882378461"/>
                    </a:ext>
                  </a:extLst>
                </a:gridCol>
              </a:tblGrid>
              <a:tr h="47948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추진 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수행기간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 (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계획표시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■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비고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363897"/>
                  </a:ext>
                </a:extLst>
              </a:tr>
              <a:tr h="479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 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412536"/>
                  </a:ext>
                </a:extLst>
              </a:tr>
              <a:tr h="479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F2F2F2"/>
                          </a:highlight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087703"/>
                  </a:ext>
                </a:extLst>
              </a:tr>
              <a:tr h="5208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계획 작성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203A7B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A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092466"/>
                  </a:ext>
                </a:extLst>
              </a:tr>
              <a:tr h="552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회로 구성 및 트랙 제작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203A7B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A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547795"/>
                  </a:ext>
                </a:extLst>
              </a:tr>
              <a:tr h="5208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코드 작성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203A7B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A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938938"/>
                  </a:ext>
                </a:extLst>
              </a:tr>
              <a:tr h="5095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테스트 및 피드백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203A7B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A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593294"/>
                  </a:ext>
                </a:extLst>
              </a:tr>
              <a:tr h="5014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최종 발표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highlight>
                          <a:srgbClr val="203A7B"/>
                        </a:highlight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A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198622"/>
                  </a:ext>
                </a:extLst>
              </a:tr>
            </a:tbl>
          </a:graphicData>
        </a:graphic>
      </p:graphicFrame>
      <p:sp>
        <p:nvSpPr>
          <p:cNvPr id="13" name="Rectangle 3">
            <a:extLst>
              <a:ext uri="{FF2B5EF4-FFF2-40B4-BE49-F238E27FC236}">
                <a16:creationId xmlns:a16="http://schemas.microsoft.com/office/drawing/2014/main" id="{44C6876D-9D30-7644-2073-856E42AC4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008" y="17640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07E7AD8-D53B-F87F-1556-5D65A70A257D}"/>
              </a:ext>
            </a:extLst>
          </p:cNvPr>
          <p:cNvSpPr txBox="1">
            <a:spLocks/>
          </p:cNvSpPr>
          <p:nvPr/>
        </p:nvSpPr>
        <p:spPr>
          <a:xfrm>
            <a:off x="6531828" y="2561718"/>
            <a:ext cx="6461583" cy="192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- 5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주차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아이디어 구상 및 프로젝트 계획서 작성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- 5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주차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회로 구성 및 트랙 제작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- 5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주차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 기능에 필요한 코드 작성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- 5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주차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테스트 및 피드백과 최종 발표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91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</TotalTime>
  <Words>962</Words>
  <Application>Microsoft Office PowerPoint</Application>
  <PresentationFormat>와이드스크린</PresentationFormat>
  <Paragraphs>226</Paragraphs>
  <Slides>29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함초롬바탕</vt:lpstr>
      <vt:lpstr>휴먼명조</vt:lpstr>
      <vt:lpstr>Arial</vt:lpstr>
      <vt:lpstr>Office 테마</vt:lpstr>
      <vt:lpstr>IoT 시스템 기초  </vt:lpstr>
      <vt:lpstr>.</vt:lpstr>
      <vt:lpstr>01. 프로젝트 개요  </vt:lpstr>
      <vt:lpstr>프로젝트 소개 및 목적</vt:lpstr>
      <vt:lpstr>개발 동기</vt:lpstr>
      <vt:lpstr>구상도</vt:lpstr>
      <vt:lpstr>02. 개발 과정  </vt:lpstr>
      <vt:lpstr>단계별</vt:lpstr>
      <vt:lpstr>주차별 수행내역</vt:lpstr>
      <vt:lpstr>03. 시스템 구성도  </vt:lpstr>
      <vt:lpstr>시스템 구성도 - HW</vt:lpstr>
      <vt:lpstr>코드 - 아두이노 보드1(레이스 제어)</vt:lpstr>
      <vt:lpstr>코드 - 아두이노 보드1(레이스 제어)</vt:lpstr>
      <vt:lpstr>코드 - 아두이노 보드1(레이스 제어)</vt:lpstr>
      <vt:lpstr>코드 - 아두이노 보드2(구간 감지)</vt:lpstr>
      <vt:lpstr>코드 - 아두이노 보드2(구간 감지)</vt:lpstr>
      <vt:lpstr>04. 테스트 시연  </vt:lpstr>
      <vt:lpstr>테스트 시나리오</vt:lpstr>
      <vt:lpstr>단위 테스트</vt:lpstr>
      <vt:lpstr>통합 테스트</vt:lpstr>
      <vt:lpstr>최종 테스트 결과</vt:lpstr>
      <vt:lpstr>05. 추가 및 변경사항  </vt:lpstr>
      <vt:lpstr>추가 및 변경사항 - 1</vt:lpstr>
      <vt:lpstr>추가 및 변경사항 - 2</vt:lpstr>
      <vt:lpstr>06. 팀원별 역할  </vt:lpstr>
      <vt:lpstr>팀원별 수행내역</vt:lpstr>
      <vt:lpstr>재료</vt:lpstr>
      <vt:lpstr>참고자료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산학캡스톤디자인1 5조 제안서 </dc:title>
  <dc:creator>김주혁</dc:creator>
  <cp:lastModifiedBy>김주혁</cp:lastModifiedBy>
  <cp:revision>14</cp:revision>
  <dcterms:created xsi:type="dcterms:W3CDTF">2024-03-26T11:48:29Z</dcterms:created>
  <dcterms:modified xsi:type="dcterms:W3CDTF">2024-06-30T06:23:00Z</dcterms:modified>
</cp:coreProperties>
</file>